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73" r:id="rId1"/>
  </p:sldMasterIdLst>
  <p:notesMasterIdLst>
    <p:notesMasterId r:id="rId17"/>
  </p:notesMasterIdLst>
  <p:sldIdLst>
    <p:sldId id="256" r:id="rId2"/>
    <p:sldId id="265" r:id="rId3"/>
    <p:sldId id="267" r:id="rId4"/>
    <p:sldId id="274" r:id="rId5"/>
    <p:sldId id="268" r:id="rId6"/>
    <p:sldId id="263" r:id="rId7"/>
    <p:sldId id="276" r:id="rId8"/>
    <p:sldId id="277" r:id="rId9"/>
    <p:sldId id="262" r:id="rId10"/>
    <p:sldId id="261" r:id="rId11"/>
    <p:sldId id="278" r:id="rId12"/>
    <p:sldId id="271" r:id="rId13"/>
    <p:sldId id="272" r:id="rId14"/>
    <p:sldId id="26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D2AA0-F856-2A4E-AC82-FFED1391156F}">
          <p14:sldIdLst>
            <p14:sldId id="256"/>
            <p14:sldId id="265"/>
            <p14:sldId id="267"/>
            <p14:sldId id="274"/>
            <p14:sldId id="268"/>
            <p14:sldId id="263"/>
            <p14:sldId id="276"/>
            <p14:sldId id="277"/>
            <p14:sldId id="262"/>
            <p14:sldId id="261"/>
            <p14:sldId id="278"/>
            <p14:sldId id="271"/>
            <p14:sldId id="272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a Nakayama" initials="V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744"/>
    <p:restoredTop sz="94668"/>
  </p:normalViewPr>
  <p:slideViewPr>
    <p:cSldViewPr snapToGrid="0" snapToObjects="1">
      <p:cViewPr varScale="1">
        <p:scale>
          <a:sx n="102" d="100"/>
          <a:sy n="102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22:51:51.599" idx="1">
    <p:pos x="10" y="10"/>
    <p:text>Trocar por uma imagem PNG de observação utilizada ou renderizada com o Healpy</p:text>
    <p:extLst>
      <p:ext uri="{C676402C-5697-4E1C-873F-D02D1690AC5C}">
        <p15:threadingInfo xmlns:p15="http://schemas.microsoft.com/office/powerpoint/2012/main" timeZoneBias="180"/>
      </p:ext>
    </p:extLst>
  </p:cm>
  <p:cm authorId="1" dt="2019-06-30T22:52:27.509" idx="2">
    <p:pos x="223" y="17"/>
    <p:text>Créditos da imagem</p:text>
    <p:extLst>
      <p:ext uri="{C676402C-5697-4E1C-873F-D02D1690AC5C}">
        <p15:threadingInfo xmlns:p15="http://schemas.microsoft.com/office/powerpoint/2012/main" timeZoneBias="180"/>
      </p:ext>
    </p:extLst>
  </p:cm>
  <p:cm authorId="1" dt="2019-06-30T22:52:44.721" idx="3">
    <p:pos x="7278" y="2273"/>
    <p:text>Adicionar logo da Minerva, Valongo, ON e IF. Talvez grupo do Bruno.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22:51:51.599" idx="1">
    <p:pos x="10" y="10"/>
    <p:text>Trocar por uma imagem PNG de observação utilizada ou renderizada com o Healpy</p:text>
    <p:extLst>
      <p:ext uri="{C676402C-5697-4E1C-873F-D02D1690AC5C}">
        <p15:threadingInfo xmlns:p15="http://schemas.microsoft.com/office/powerpoint/2012/main" timeZoneBias="180"/>
      </p:ext>
    </p:extLst>
  </p:cm>
  <p:cm authorId="1" dt="2019-06-30T22:52:27.509" idx="2">
    <p:pos x="223" y="17"/>
    <p:text>Créditos da imagem</p:text>
    <p:extLst>
      <p:ext uri="{C676402C-5697-4E1C-873F-D02D1690AC5C}">
        <p15:threadingInfo xmlns:p15="http://schemas.microsoft.com/office/powerpoint/2012/main" timeZoneBias="180"/>
      </p:ext>
    </p:extLst>
  </p:cm>
  <p:cm authorId="1" dt="2019-06-30T22:52:44.721" idx="3">
    <p:pos x="7278" y="2273"/>
    <p:text>Adicionar logo da Minerva, Valongo, ON e IF. Talvez grupo do Bruno.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C2352-BD8A-3142-B54E-89FFA1D8B13D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6115B-75CE-D144-BC3E-7507478A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1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4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7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8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115B-75CE-D144-BC3E-7507478A0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63" y="4821631"/>
            <a:ext cx="10305209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latin typeface="Avenir Next Condensed" panose="020B0506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F004581-051D-0743-93DF-9972F3A4596F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Avenir Next Condensed" panose="020B0506020202020204" pitchFamily="34" charset="0"/>
              </a:defRPr>
            </a:lvl1pPr>
          </a:lstStyle>
          <a:p>
            <a:r>
              <a:rPr lang="en-US" dirty="0"/>
              <a:t>10ª </a:t>
            </a:r>
            <a:r>
              <a:rPr lang="en-US" dirty="0" err="1"/>
              <a:t>Semana</a:t>
            </a:r>
            <a:r>
              <a:rPr lang="en-US" dirty="0"/>
              <a:t> de </a:t>
            </a:r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Acadêmica</a:t>
            </a:r>
            <a:r>
              <a:rPr lang="en-US" dirty="0"/>
              <a:t> da UFRJ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11155940" y="4906766"/>
            <a:ext cx="0" cy="13779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2761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22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B6AB-7264-4C43-9743-AA53857E6111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9ECF-9F8D-B64A-8C3D-06269DA7DCEA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8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1B3C-F69E-824E-BE4C-F5C2CDD5520D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0E90-52D4-E742-9A0C-B85F9CA45E3A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9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B160-7973-8C4C-A7B3-993E3893C33F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1593-B8DC-8447-9287-A5E86E40C0C0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0887-A4F2-B142-B4C5-9C49BA477555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8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3300C-2645-5A44-A7C8-EC8C44965AC7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B272-FEB5-E54A-A7CD-2CDA19ECB769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4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371D-B72E-B745-B6F9-F8CC39FA0099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D87822-2FFA-C74E-A248-D65C655CCFF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56400" y="4906800"/>
            <a:ext cx="0" cy="13779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5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F324B46-975C-5849-B1F0-34D499A5B5B6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" panose="020B0506020202020204" pitchFamily="34" charset="0"/>
              </a:defRPr>
            </a:lvl1pPr>
          </a:lstStyle>
          <a:p>
            <a:r>
              <a:rPr lang="en-US" dirty="0"/>
              <a:t>10ª </a:t>
            </a:r>
            <a:r>
              <a:rPr lang="en-US" dirty="0" err="1"/>
              <a:t>Semana</a:t>
            </a:r>
            <a:r>
              <a:rPr lang="en-US" dirty="0"/>
              <a:t> de </a:t>
            </a:r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Acadêmica</a:t>
            </a:r>
            <a:r>
              <a:rPr lang="en-US" dirty="0"/>
              <a:t> da UFRJ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" panose="020B0506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4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 cap="all" spc="100" baseline="0">
          <a:solidFill>
            <a:schemeClr val="tx1">
              <a:lumMod val="95000"/>
              <a:lumOff val="5000"/>
            </a:schemeClr>
          </a:solidFill>
          <a:latin typeface="Avenir Next Condensed" panose="020B0506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iki.cosmos.esa.int/planck-legacy-archive/index.php/Main_Pa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.esac.esa.int/pla/#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SA / WMAP Science Team">
            <a:extLst>
              <a:ext uri="{FF2B5EF4-FFF2-40B4-BE49-F238E27FC236}">
                <a16:creationId xmlns:a16="http://schemas.microsoft.com/office/drawing/2014/main" id="{422F5325-B09F-F647-913F-0743470C8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3" t="19364" r="9831" b="24132"/>
          <a:stretch/>
        </p:blipFill>
        <p:spPr>
          <a:xfrm>
            <a:off x="0" y="0"/>
            <a:ext cx="12192000" cy="4299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63377-7A0B-7B4F-82B9-8A121E6E7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50" y="4523857"/>
            <a:ext cx="10690410" cy="1138776"/>
          </a:xfrm>
        </p:spPr>
        <p:txBody>
          <a:bodyPr>
            <a:noAutofit/>
          </a:bodyPr>
          <a:lstStyle/>
          <a:p>
            <a:pPr>
              <a:lnSpc>
                <a:spcPts val="3920"/>
              </a:lnSpc>
            </a:pPr>
            <a:r>
              <a:rPr lang="en-US" sz="3600" cap="none" dirty="0">
                <a:latin typeface="Avenir Next Condensed" panose="020B0506020202020204" pitchFamily="34" charset="0"/>
              </a:rPr>
              <a:t>NOVAS ABORDAGENS NA DETERMINAÇÃO DA TOPOLOGIA CÓSMICA A PARTIR DA RADIAÇÃO CÓSMICA DE FUNDO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36373-6994-F44B-BBBC-0FEF42D9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232" y="4480693"/>
            <a:ext cx="584102" cy="584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E4BA54-D92A-7F4E-B029-C0ED4BA45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593" y="6009839"/>
            <a:ext cx="667380" cy="671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CC6C54-0026-D442-BD4C-9FA828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57"/>
          <a:stretch/>
        </p:blipFill>
        <p:spPr>
          <a:xfrm>
            <a:off x="11369846" y="5244538"/>
            <a:ext cx="724874" cy="584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DF6A72-2654-1942-9B7F-4DE832403F04}"/>
              </a:ext>
            </a:extLst>
          </p:cNvPr>
          <p:cNvSpPr txBox="1"/>
          <p:nvPr/>
        </p:nvSpPr>
        <p:spPr>
          <a:xfrm>
            <a:off x="6865882" y="5659374"/>
            <a:ext cx="40879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00" dirty="0">
                <a:latin typeface="Avenir Next Condensed" panose="020B0506020202020204" pitchFamily="34" charset="0"/>
              </a:rPr>
              <a:t>Valentina Teixeira de Souza Nakayama</a:t>
            </a:r>
          </a:p>
          <a:p>
            <a:pPr algn="r"/>
            <a:r>
              <a:rPr lang="en-US" sz="2300" dirty="0">
                <a:latin typeface="Avenir Next Condensed" panose="020B0506020202020204" pitchFamily="34" charset="0"/>
              </a:rPr>
              <a:t>Bruno </a:t>
            </a:r>
            <a:r>
              <a:rPr lang="en-US" sz="2300" dirty="0" err="1">
                <a:latin typeface="Avenir Next Condensed" panose="020B0506020202020204" pitchFamily="34" charset="0"/>
              </a:rPr>
              <a:t>Mota</a:t>
            </a:r>
            <a:endParaRPr lang="en-US" sz="2300" dirty="0">
              <a:latin typeface="Avenir Next Condensed" panose="020B0506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10A94D-8989-7B4A-91E5-6B5FDFC7E0EA}"/>
              </a:ext>
            </a:extLst>
          </p:cNvPr>
          <p:cNvSpPr txBox="1"/>
          <p:nvPr/>
        </p:nvSpPr>
        <p:spPr>
          <a:xfrm>
            <a:off x="6655888" y="6459593"/>
            <a:ext cx="429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venir Next Condensed" panose="020B0506020202020204" pitchFamily="34" charset="0"/>
              </a:rPr>
              <a:t>10ª SEMANA DE INTEGRAÇÃO ACADÊMICA DA UFRJ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E2B55-C5B5-D940-B8A3-083B9FF67132}"/>
              </a:ext>
            </a:extLst>
          </p:cNvPr>
          <p:cNvSpPr txBox="1"/>
          <p:nvPr/>
        </p:nvSpPr>
        <p:spPr>
          <a:xfrm>
            <a:off x="0" y="6482676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aseline="300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1</a:t>
            </a:r>
            <a:r>
              <a:rPr lang="en-US" sz="1500" dirty="0">
                <a:latin typeface="Avenir Next Condensed" panose="020B0506020202020204" pitchFamily="34" charset="0"/>
              </a:rPr>
              <a:t>NASA / WMAP Science Team</a:t>
            </a:r>
          </a:p>
        </p:txBody>
      </p:sp>
    </p:spTree>
    <p:extLst>
      <p:ext uri="{BB962C8B-B14F-4D97-AF65-F5344CB8AC3E}">
        <p14:creationId xmlns:p14="http://schemas.microsoft.com/office/powerpoint/2010/main" val="26034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741A-C588-3E4F-9E46-417AFE33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AB331-C7AD-194E-9D82-4F061FB9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37100-3F9E-9C4B-8A89-CB4302FC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465849-4E08-0449-8047-BC229F7B1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084832"/>
            <a:ext cx="6772986" cy="4023360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Tratamento e análise dos dados das quatro missões de observação da CMB pelo Planck</a:t>
            </a:r>
          </a:p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Simulação de mapas de anisotropias com as duas topologias de interesse, </a:t>
            </a:r>
            <a:r>
              <a:rPr lang="pt-BR" sz="2500" i="1" dirty="0" err="1"/>
              <a:t>torus</a:t>
            </a:r>
            <a:r>
              <a:rPr lang="pt-BR" sz="2500" dirty="0"/>
              <a:t> e </a:t>
            </a:r>
            <a:r>
              <a:rPr lang="pt-BR" sz="2500" i="1" dirty="0" err="1"/>
              <a:t>slab</a:t>
            </a:r>
            <a:endParaRPr lang="pt-BR" sz="2500" dirty="0"/>
          </a:p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Aplicação do algoritmo de aprendizado de máquina de classificação binária codificado </a:t>
            </a:r>
          </a:p>
        </p:txBody>
      </p:sp>
    </p:spTree>
    <p:extLst>
      <p:ext uri="{BB962C8B-B14F-4D97-AF65-F5344CB8AC3E}">
        <p14:creationId xmlns:p14="http://schemas.microsoft.com/office/powerpoint/2010/main" val="1440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AA8C-11AD-BE46-A9BD-CC83B76D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err="1"/>
              <a:t>topologias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58D51-0586-8641-BD1C-67A26F11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834696"/>
            <a:ext cx="4754880" cy="82296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/>
              <a:t>Torus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DB9B0C-06D8-D748-8A3F-AE5090D297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24128" y="2655587"/>
                <a:ext cx="4754880" cy="36537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DB9B0C-06D8-D748-8A3F-AE5090D29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24128" y="2655587"/>
                <a:ext cx="4754880" cy="36537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ACE12-5043-E14B-8E93-19239D08C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1832627"/>
            <a:ext cx="4754880" cy="822960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/>
              <a:t>Slab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959E0B-D0BB-8F49-A516-02BDCB44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89380-D98D-A043-BB52-4C69C9D1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26664246-BCCD-0E48-A8F1-350EB0593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9008" y="2654553"/>
                <a:ext cx="4754880" cy="3653773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Avenir Next" panose="020B0503020202020204" pitchFamily="34" charset="0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Avenir Next" panose="020B0503020202020204" pitchFamily="34" charset="0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Avenir Next" panose="020B0503020202020204" pitchFamily="34" charset="0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Avenir Next" panose="020B0503020202020204" pitchFamily="34" charset="0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Avenir Next" panose="020B0503020202020204" pitchFamily="34" charset="0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Tw Cen MT" panose="020B0602020104020603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Tw Cen MT" panose="020B0602020104020603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Font typeface="Tw Cen MT" panose="020B0602020104020603" pitchFamily="34" charset="0"/>
                  <a:buNone/>
                </a:pPr>
                <a:endParaRPr lang="en-US" dirty="0"/>
              </a:p>
              <a:p>
                <a:pPr marL="0" indent="0">
                  <a:buFont typeface="Tw Cen MT" panose="020B0602020104020603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26664246-BCCD-0E48-A8F1-350EB059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654553"/>
                <a:ext cx="4754880" cy="3653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3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0951-18C6-A949-88EE-BE9FCDD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99E723-E6F1-E646-B490-FA85E1BA2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2979461" cy="3762294"/>
          </a:xfrm>
        </p:spPr>
        <p:txBody>
          <a:bodyPr>
            <a:normAutofit/>
          </a:bodyPr>
          <a:lstStyle/>
          <a:p>
            <a:pPr marL="26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  </a:t>
            </a:r>
            <a:r>
              <a:rPr lang="en-US" sz="2200" i="1" dirty="0" err="1"/>
              <a:t>fits_cleaning.py</a:t>
            </a:r>
            <a:endParaRPr lang="en-US" sz="2200" i="1" dirty="0"/>
          </a:p>
          <a:p>
            <a:pPr marL="26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  </a:t>
            </a:r>
            <a:r>
              <a:rPr lang="en-US" sz="2200" i="1" dirty="0" err="1"/>
              <a:t>simulations.py</a:t>
            </a:r>
            <a:endParaRPr lang="en-US" sz="2200" i="1" dirty="0"/>
          </a:p>
          <a:p>
            <a:pPr marL="26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  </a:t>
            </a:r>
            <a:r>
              <a:rPr lang="en-US" sz="2200" i="1" dirty="0" err="1"/>
              <a:t>classification.py</a:t>
            </a:r>
            <a:endParaRPr lang="en-US" sz="22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E1C03-3DC1-824E-A767-EAD031B1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9BF7-3029-AC44-B936-8012C5B9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1E5D62-AF36-1640-B35B-E58EEE1DEC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671" y="822325"/>
            <a:ext cx="7200000" cy="5040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1390B-1BD7-444E-8874-E05C6E311CFD}"/>
              </a:ext>
            </a:extLst>
          </p:cNvPr>
          <p:cNvSpPr txBox="1"/>
          <p:nvPr/>
        </p:nvSpPr>
        <p:spPr>
          <a:xfrm>
            <a:off x="5779008" y="1402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002320-B797-454A-B311-1DF96DE571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53671" y="822325"/>
            <a:ext cx="7200000" cy="50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2B997B-D2F5-9849-A07C-A2BD6AE9F2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453671" y="822325"/>
            <a:ext cx="72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4791-F7B4-E64D-B6E7-5A3F995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preliminares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F489-7C8D-F54F-B37C-60C518509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9A40E-7AC3-AE40-94CB-64132D39A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E2FC-D429-D540-816A-7D0536FF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3C55-D474-FA45-9A46-8F3F6DE7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D5CA-B57B-3C4B-9C79-74AC180E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venir Next Condensed" panose="020B0506020202020204" pitchFamily="34" charset="0"/>
              </a:rPr>
              <a:t>Próximos</a:t>
            </a:r>
            <a:r>
              <a:rPr lang="en-US" sz="3600" dirty="0">
                <a:latin typeface="Avenir Next Condensed" panose="020B0506020202020204" pitchFamily="34" charset="0"/>
              </a:rPr>
              <a:t> </a:t>
            </a:r>
            <a:r>
              <a:rPr lang="en-US" sz="3600" dirty="0" err="1">
                <a:latin typeface="Avenir Next Condensed" panose="020B0506020202020204" pitchFamily="34" charset="0"/>
              </a:rPr>
              <a:t>passos</a:t>
            </a:r>
            <a:endParaRPr lang="en-US" sz="3600" dirty="0">
              <a:latin typeface="Avenir Next Condensed" panose="020B0506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BC93C-83A5-824D-90B2-E314EE8E7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9720072" cy="4023360"/>
          </a:xfrm>
        </p:spPr>
        <p:txBody>
          <a:bodyPr>
            <a:normAutofit/>
          </a:bodyPr>
          <a:lstStyle/>
          <a:p>
            <a:pPr lvl="1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err="1"/>
              <a:t>Criar</a:t>
            </a:r>
            <a:r>
              <a:rPr lang="en-US" sz="2500" dirty="0"/>
              <a:t> </a:t>
            </a:r>
            <a:r>
              <a:rPr lang="en-US" sz="2500" dirty="0" err="1"/>
              <a:t>modelos</a:t>
            </a:r>
            <a:r>
              <a:rPr lang="en-US" sz="2500" dirty="0"/>
              <a:t> de </a:t>
            </a:r>
            <a:r>
              <a:rPr lang="en-US" sz="2500" dirty="0" err="1"/>
              <a:t>regressão</a:t>
            </a:r>
            <a:r>
              <a:rPr lang="en-US" sz="2500" dirty="0"/>
              <a:t> para classes </a:t>
            </a:r>
            <a:r>
              <a:rPr lang="en-US" sz="2500" dirty="0" err="1"/>
              <a:t>topológicas</a:t>
            </a:r>
            <a:endParaRPr lang="en-US" sz="2500" dirty="0"/>
          </a:p>
          <a:p>
            <a:pPr lvl="1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err="1"/>
              <a:t>Expectativas</a:t>
            </a:r>
            <a:r>
              <a:rPr lang="en-US" sz="2500" dirty="0"/>
              <a:t> 2</a:t>
            </a:r>
          </a:p>
          <a:p>
            <a:pPr lvl="1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err="1"/>
              <a:t>Expectativas</a:t>
            </a:r>
            <a:r>
              <a:rPr lang="en-US" sz="2500" dirty="0"/>
              <a:t>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7767D1-7DDB-9143-9760-731279DE0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97588" y="4558553"/>
            <a:ext cx="4213412" cy="14996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i="1" dirty="0"/>
              <a:t>“Este </a:t>
            </a:r>
            <a:r>
              <a:rPr lang="en-US" sz="1900" i="1" dirty="0" err="1"/>
              <a:t>não</a:t>
            </a:r>
            <a:r>
              <a:rPr lang="en-US" sz="1900" i="1" dirty="0"/>
              <a:t> </a:t>
            </a:r>
            <a:r>
              <a:rPr lang="en-US" sz="1900" i="1" dirty="0" err="1"/>
              <a:t>é</a:t>
            </a:r>
            <a:r>
              <a:rPr lang="en-US" sz="1900" i="1" dirty="0"/>
              <a:t> o </a:t>
            </a:r>
            <a:r>
              <a:rPr lang="en-US" sz="1900" i="1" dirty="0" err="1"/>
              <a:t>fim</a:t>
            </a:r>
            <a:r>
              <a:rPr lang="en-US" sz="1900" i="1" dirty="0"/>
              <a:t>. </a:t>
            </a:r>
            <a:r>
              <a:rPr lang="en-US" sz="1900" i="1" dirty="0" err="1"/>
              <a:t>Não</a:t>
            </a:r>
            <a:r>
              <a:rPr lang="en-US" sz="1900" i="1" dirty="0"/>
              <a:t> </a:t>
            </a:r>
            <a:r>
              <a:rPr lang="en-US" sz="1900" i="1" dirty="0" err="1"/>
              <a:t>é</a:t>
            </a:r>
            <a:r>
              <a:rPr lang="en-US" sz="1900" i="1" dirty="0"/>
              <a:t> </a:t>
            </a:r>
            <a:r>
              <a:rPr lang="en-US" sz="1900" i="1" dirty="0" err="1"/>
              <a:t>nem</a:t>
            </a:r>
            <a:r>
              <a:rPr lang="en-US" sz="1900" i="1" dirty="0"/>
              <a:t> </a:t>
            </a:r>
            <a:r>
              <a:rPr lang="en-US" sz="1900" i="1" dirty="0" err="1"/>
              <a:t>mesmo</a:t>
            </a:r>
            <a:r>
              <a:rPr lang="en-US" sz="1900" i="1" dirty="0"/>
              <a:t> o </a:t>
            </a:r>
            <a:r>
              <a:rPr lang="en-US" sz="1900" i="1" dirty="0" err="1"/>
              <a:t>começo</a:t>
            </a:r>
            <a:r>
              <a:rPr lang="en-US" sz="1900" i="1" dirty="0"/>
              <a:t> do </a:t>
            </a:r>
            <a:r>
              <a:rPr lang="en-US" sz="1900" i="1" dirty="0" err="1"/>
              <a:t>fim</a:t>
            </a:r>
            <a:r>
              <a:rPr lang="en-US" sz="1900" i="1" dirty="0"/>
              <a:t>. </a:t>
            </a:r>
            <a:r>
              <a:rPr lang="en-US" sz="1900" i="1" dirty="0" err="1"/>
              <a:t>É</a:t>
            </a:r>
            <a:r>
              <a:rPr lang="en-US" sz="1900" i="1" dirty="0"/>
              <a:t>, </a:t>
            </a:r>
            <a:r>
              <a:rPr lang="en-US" sz="1900" i="1" dirty="0" err="1"/>
              <a:t>talvez</a:t>
            </a:r>
            <a:r>
              <a:rPr lang="en-US" sz="1900" i="1" dirty="0"/>
              <a:t>, o </a:t>
            </a:r>
            <a:r>
              <a:rPr lang="en-US" sz="1900" i="1" dirty="0" err="1"/>
              <a:t>fim</a:t>
            </a:r>
            <a:r>
              <a:rPr lang="en-US" sz="1900" i="1" dirty="0"/>
              <a:t> do </a:t>
            </a:r>
            <a:r>
              <a:rPr lang="en-US" sz="1900" i="1" dirty="0" err="1"/>
              <a:t>começo</a:t>
            </a:r>
            <a:r>
              <a:rPr lang="en-US" sz="1900" i="1" dirty="0"/>
              <a:t>.” </a:t>
            </a:r>
          </a:p>
          <a:p>
            <a:pPr marL="0" indent="0" algn="r">
              <a:buNone/>
            </a:pPr>
            <a:r>
              <a:rPr lang="en-US" sz="1900" i="1" dirty="0"/>
              <a:t>Winston Churchill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7032A-8A3D-6D45-809A-98CC71F2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DC56D-1F6A-0A40-A745-7DF93851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uiExpand="1" build="p" bldLvl="2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C17C2-92EC-874B-AABE-5EAEE5AA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62388-1097-3646-844F-F30E97F9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6C6705-9A40-5246-B9DB-6E84E5A245CE}"/>
              </a:ext>
            </a:extLst>
          </p:cNvPr>
          <p:cNvGrpSpPr/>
          <p:nvPr/>
        </p:nvGrpSpPr>
        <p:grpSpPr>
          <a:xfrm>
            <a:off x="2272677" y="2837283"/>
            <a:ext cx="7646645" cy="1183434"/>
            <a:chOff x="2272677" y="3105834"/>
            <a:chExt cx="7646645" cy="11834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52E8B-0534-254F-B4FF-766B760DF68D}"/>
                </a:ext>
              </a:extLst>
            </p:cNvPr>
            <p:cNvSpPr txBox="1"/>
            <p:nvPr/>
          </p:nvSpPr>
          <p:spPr>
            <a:xfrm>
              <a:off x="2272677" y="3105834"/>
              <a:ext cx="76466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Avenir Next" panose="020B0503020202020204" pitchFamily="34" charset="0"/>
                </a:rPr>
                <a:t>“So long and thanks for all the fish!”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9E7D52-7948-8243-AADC-03320EB9A6FB}"/>
                </a:ext>
              </a:extLst>
            </p:cNvPr>
            <p:cNvSpPr txBox="1"/>
            <p:nvPr/>
          </p:nvSpPr>
          <p:spPr>
            <a:xfrm>
              <a:off x="7132982" y="3766048"/>
              <a:ext cx="27863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i="1" dirty="0">
                  <a:latin typeface="Avenir Next" panose="020B0503020202020204" pitchFamily="34" charset="0"/>
                </a:rPr>
                <a:t>Douglas Adams</a:t>
              </a:r>
            </a:p>
          </p:txBody>
        </p:sp>
      </p:grpSp>
      <p:pic>
        <p:nvPicPr>
          <p:cNvPr id="8" name="Graphic 7" descr="Fish">
            <a:extLst>
              <a:ext uri="{FF2B5EF4-FFF2-40B4-BE49-F238E27FC236}">
                <a16:creationId xmlns:a16="http://schemas.microsoft.com/office/drawing/2014/main" id="{608B3FEE-2B12-C944-AD2B-9EC55B7D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124" y="3053884"/>
            <a:ext cx="396396" cy="3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F5325-B09F-F647-913F-0743470C8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4" t="22026" r="10946" b="22557"/>
          <a:stretch/>
        </p:blipFill>
        <p:spPr>
          <a:xfrm>
            <a:off x="0" y="0"/>
            <a:ext cx="12192000" cy="4299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63377-7A0B-7B4F-82B9-8A121E6E7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50" y="4523857"/>
            <a:ext cx="10690410" cy="1138776"/>
          </a:xfrm>
        </p:spPr>
        <p:txBody>
          <a:bodyPr>
            <a:noAutofit/>
          </a:bodyPr>
          <a:lstStyle/>
          <a:p>
            <a:pPr>
              <a:lnSpc>
                <a:spcPts val="3920"/>
              </a:lnSpc>
            </a:pPr>
            <a:r>
              <a:rPr lang="en-US" sz="3600" cap="none" dirty="0">
                <a:latin typeface="Avenir Next Condensed" panose="020B0506020202020204" pitchFamily="34" charset="0"/>
              </a:rPr>
              <a:t>NOVAS ABORDAGENS NA DETERMINAÇÃO DA TOPOLOGIA CÓSMICA A PARTIR DA RADIAÇÃO CÓSMICA DE FUNDO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36373-6994-F44B-BBBC-0FEF42D9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232" y="4480693"/>
            <a:ext cx="584102" cy="584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E4BA54-D92A-7F4E-B029-C0ED4BA45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593" y="6009839"/>
            <a:ext cx="667380" cy="671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CC6C54-0026-D442-BD4C-9FA828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57"/>
          <a:stretch/>
        </p:blipFill>
        <p:spPr>
          <a:xfrm>
            <a:off x="11369846" y="5244538"/>
            <a:ext cx="724874" cy="584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DF6A72-2654-1942-9B7F-4DE832403F04}"/>
              </a:ext>
            </a:extLst>
          </p:cNvPr>
          <p:cNvSpPr txBox="1"/>
          <p:nvPr/>
        </p:nvSpPr>
        <p:spPr>
          <a:xfrm>
            <a:off x="6865882" y="5659374"/>
            <a:ext cx="40879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00" dirty="0">
                <a:latin typeface="Avenir Next Condensed" panose="020B0506020202020204" pitchFamily="34" charset="0"/>
              </a:rPr>
              <a:t>Valentina Teixeira de Souza Nakayama</a:t>
            </a:r>
          </a:p>
          <a:p>
            <a:pPr algn="r"/>
            <a:r>
              <a:rPr lang="en-US" sz="2300" dirty="0">
                <a:latin typeface="Avenir Next Condensed" panose="020B0506020202020204" pitchFamily="34" charset="0"/>
              </a:rPr>
              <a:t>Bruno </a:t>
            </a:r>
            <a:r>
              <a:rPr lang="en-US" sz="2300" dirty="0" err="1">
                <a:latin typeface="Avenir Next Condensed" panose="020B0506020202020204" pitchFamily="34" charset="0"/>
              </a:rPr>
              <a:t>Mota</a:t>
            </a:r>
            <a:endParaRPr lang="en-US" sz="2300" dirty="0">
              <a:latin typeface="Avenir Next Condensed" panose="020B0506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10A94D-8989-7B4A-91E5-6B5FDFC7E0EA}"/>
              </a:ext>
            </a:extLst>
          </p:cNvPr>
          <p:cNvSpPr txBox="1"/>
          <p:nvPr/>
        </p:nvSpPr>
        <p:spPr>
          <a:xfrm>
            <a:off x="6655888" y="6459593"/>
            <a:ext cx="429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venir Next Condensed" panose="020B0506020202020204" pitchFamily="34" charset="0"/>
              </a:rPr>
              <a:t>10ª SEMANA DE INTEGRAÇÃO ACADÊMICA DA UFRJ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E2B55-C5B5-D940-B8A3-083B9FF67132}"/>
              </a:ext>
            </a:extLst>
          </p:cNvPr>
          <p:cNvSpPr txBox="1"/>
          <p:nvPr/>
        </p:nvSpPr>
        <p:spPr>
          <a:xfrm>
            <a:off x="0" y="6482676"/>
            <a:ext cx="19223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aseline="300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1</a:t>
            </a:r>
            <a:r>
              <a:rPr lang="en-US" sz="1500" dirty="0">
                <a:latin typeface="Avenir Next Condensed" panose="020B0506020202020204" pitchFamily="34" charset="0"/>
              </a:rPr>
              <a:t>ESA/Planck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5869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1F8F-1489-D04B-9240-B0D88C1D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Radiação</a:t>
            </a:r>
            <a:r>
              <a:rPr lang="en-US" dirty="0"/>
              <a:t> </a:t>
            </a:r>
            <a:r>
              <a:rPr lang="en-US" dirty="0" err="1"/>
              <a:t>cósmica</a:t>
            </a:r>
            <a:r>
              <a:rPr lang="en-US" dirty="0"/>
              <a:t> de </a:t>
            </a:r>
            <a:r>
              <a:rPr lang="en-US" dirty="0" err="1"/>
              <a:t>fundo</a:t>
            </a:r>
            <a:r>
              <a:rPr lang="en-US" dirty="0"/>
              <a:t> e </a:t>
            </a:r>
            <a:r>
              <a:rPr lang="en-US" dirty="0" err="1"/>
              <a:t>anisotropias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0EE7-3D2D-7242-B74E-1DDD5546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5B921-6B45-014E-9F62-17505378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A39A-F249-BF40-966C-772B3F5E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4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A2F7D7-8634-1142-BE2F-19E864C5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6D25B-1479-5044-B3D8-DFCEB665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221-4816-374B-B789-43DEA5D4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28" y="112976"/>
            <a:ext cx="9534144" cy="6344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30D2C-792D-D541-9392-0A8F312AAA23}"/>
              </a:ext>
            </a:extLst>
          </p:cNvPr>
          <p:cNvSpPr txBox="1"/>
          <p:nvPr/>
        </p:nvSpPr>
        <p:spPr>
          <a:xfrm>
            <a:off x="0" y="6482676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aseline="300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2</a:t>
            </a:r>
            <a:r>
              <a:rPr lang="en-US" sz="1500" dirty="0">
                <a:latin typeface="Avenir Next Condensed" panose="020B0506020202020204" pitchFamily="34" charset="0"/>
              </a:rPr>
              <a:t>NASA / WMAP Science Team</a:t>
            </a:r>
          </a:p>
        </p:txBody>
      </p:sp>
    </p:spTree>
    <p:extLst>
      <p:ext uri="{BB962C8B-B14F-4D97-AF65-F5344CB8AC3E}">
        <p14:creationId xmlns:p14="http://schemas.microsoft.com/office/powerpoint/2010/main" val="12107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40A7-9154-6749-B119-BC9B5B46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busca</a:t>
            </a:r>
            <a:r>
              <a:rPr lang="en-US" dirty="0"/>
              <a:t> pela </a:t>
            </a:r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cósmica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80D6-3109-2041-B8F3-B1979579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85A4A-730D-934C-A6DF-05D32BE3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8321D-5080-514B-B458-D2AE438A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81F1-9513-E240-8CE4-FDB6E2B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5177309"/>
            <a:ext cx="4414851" cy="1154912"/>
          </a:xfrm>
        </p:spPr>
        <p:txBody>
          <a:bodyPr anchor="ctr"/>
          <a:lstStyle/>
          <a:p>
            <a:r>
              <a:rPr lang="en-US" dirty="0" err="1"/>
              <a:t>Satélite</a:t>
            </a:r>
            <a:r>
              <a:rPr lang="en-US" dirty="0"/>
              <a:t> </a:t>
            </a:r>
            <a:r>
              <a:rPr lang="en-US" dirty="0" err="1"/>
              <a:t>planck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21879C2-F535-EF47-A076-B2C5B36563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4678" b="35308"/>
          <a:stretch/>
        </p:blipFill>
        <p:spPr>
          <a:xfrm>
            <a:off x="0" y="-1"/>
            <a:ext cx="12188952" cy="4572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BEEB4-6264-0E44-99E1-19C7359D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6E535-403B-614A-9D93-E19EC78C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717AB-D2F6-A44A-A165-F638BEB9D984}"/>
              </a:ext>
            </a:extLst>
          </p:cNvPr>
          <p:cNvSpPr txBox="1"/>
          <p:nvPr/>
        </p:nvSpPr>
        <p:spPr>
          <a:xfrm>
            <a:off x="0" y="6482676"/>
            <a:ext cx="16417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aseline="300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3</a:t>
            </a:r>
            <a:r>
              <a:rPr lang="en-US" sz="1500" dirty="0">
                <a:latin typeface="Avenir Next Condensed" panose="020B0506020202020204" pitchFamily="34" charset="0"/>
              </a:rPr>
              <a:t>ESA/AOES </a:t>
            </a:r>
            <a:r>
              <a:rPr lang="en-US" sz="1500" dirty="0" err="1">
                <a:latin typeface="Avenir Next Condensed" panose="020B0506020202020204" pitchFamily="34" charset="0"/>
              </a:rPr>
              <a:t>Medialab</a:t>
            </a:r>
            <a:endParaRPr lang="en-US" sz="15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3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298F-6C2C-5D49-A4EB-3ADF37FA3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1953965"/>
            <a:ext cx="5444887" cy="4360125"/>
          </a:xfrm>
        </p:spPr>
        <p:txBody>
          <a:bodyPr anchor="t"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Agência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Europeia</a:t>
            </a:r>
            <a:r>
              <a:rPr lang="en-US" dirty="0"/>
              <a:t> (ESA), 1992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Lançado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14 de </a:t>
            </a:r>
            <a:r>
              <a:rPr lang="en-US" dirty="0" err="1"/>
              <a:t>maio</a:t>
            </a:r>
            <a:r>
              <a:rPr lang="en-US" dirty="0"/>
              <a:t> de 2009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Operacional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23 de </a:t>
            </a:r>
            <a:r>
              <a:rPr lang="en-US" dirty="0" err="1"/>
              <a:t>outubro</a:t>
            </a:r>
            <a:r>
              <a:rPr lang="en-US" dirty="0"/>
              <a:t> de 2013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504ACE-2E06-8B45-BA19-888C83FEE5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8412" y="1953965"/>
            <a:ext cx="4754562" cy="356113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49039-800F-E14C-9584-C204D8E1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83CD-53E9-1F4B-A91F-14DA610B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A49FA-8BB3-3C4E-BC45-8F13454F44D2}"/>
              </a:ext>
            </a:extLst>
          </p:cNvPr>
          <p:cNvSpPr txBox="1"/>
          <p:nvPr/>
        </p:nvSpPr>
        <p:spPr>
          <a:xfrm>
            <a:off x="1055737" y="5145768"/>
            <a:ext cx="544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Fonte: </a:t>
            </a:r>
            <a:r>
              <a:rPr lang="en-US" dirty="0">
                <a:hlinkClick r:id="rId4"/>
              </a:rPr>
              <a:t>https://wiki.cosmos.esa.int/planck-legacy-archive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20B69D-216F-8D4A-9749-D35E1B15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860036" cy="1737360"/>
          </a:xfrm>
        </p:spPr>
        <p:txBody>
          <a:bodyPr/>
          <a:lstStyle/>
          <a:p>
            <a:r>
              <a:rPr lang="en-US" sz="3800" dirty="0"/>
              <a:t>Um </a:t>
            </a:r>
            <a:r>
              <a:rPr lang="en-US" sz="3800" dirty="0" err="1"/>
              <a:t>pouco</a:t>
            </a:r>
            <a:r>
              <a:rPr lang="en-US" sz="3800" dirty="0"/>
              <a:t> de </a:t>
            </a:r>
            <a:r>
              <a:rPr lang="en-US" sz="3800" dirty="0" err="1"/>
              <a:t>história</a:t>
            </a:r>
            <a:endParaRPr lang="en-US" sz="3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3DBF8-B968-2B4E-9FCD-D96036470B53}"/>
              </a:ext>
            </a:extLst>
          </p:cNvPr>
          <p:cNvSpPr txBox="1"/>
          <p:nvPr/>
        </p:nvSpPr>
        <p:spPr>
          <a:xfrm>
            <a:off x="0" y="6482676"/>
            <a:ext cx="9653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aseline="300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4</a:t>
            </a:r>
            <a:r>
              <a:rPr lang="en-US" sz="1500" dirty="0">
                <a:latin typeface="Avenir Next Condensed" panose="020B0506020202020204" pitchFamily="34" charset="0"/>
              </a:rPr>
              <a:t>Jan Tauber</a:t>
            </a:r>
          </a:p>
        </p:txBody>
      </p:sp>
    </p:spTree>
    <p:extLst>
      <p:ext uri="{BB962C8B-B14F-4D97-AF65-F5344CB8AC3E}">
        <p14:creationId xmlns:p14="http://schemas.microsoft.com/office/powerpoint/2010/main" val="35529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A6DC-A29D-D240-A0BF-414870C3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Planck legacy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8363-4310-9849-A911-6B6D98B39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93661" y="4201668"/>
            <a:ext cx="3918175" cy="207111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Base de dados </a:t>
            </a:r>
            <a:r>
              <a:rPr lang="en-US" dirty="0" err="1"/>
              <a:t>pública</a:t>
            </a:r>
            <a:r>
              <a:rPr lang="en-US" dirty="0"/>
              <a:t> de </a:t>
            </a:r>
            <a:r>
              <a:rPr lang="en-US" dirty="0" err="1"/>
              <a:t>tudo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produzido</a:t>
            </a:r>
            <a:r>
              <a:rPr lang="en-US" dirty="0"/>
              <a:t> pela </a:t>
            </a:r>
            <a:r>
              <a:rPr lang="en-US" dirty="0" err="1"/>
              <a:t>missão</a:t>
            </a:r>
            <a:r>
              <a:rPr lang="en-US" dirty="0"/>
              <a:t> Planck</a:t>
            </a:r>
          </a:p>
          <a:p>
            <a:pPr marL="0" indent="0" algn="just">
              <a:buNone/>
            </a:pPr>
            <a:r>
              <a:rPr lang="en-US" dirty="0">
                <a:hlinkClick r:id="rId3"/>
              </a:rPr>
              <a:t>http://pla.esac.esa.int/pla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F6DD68-4CDC-3842-9D8C-A2FC914E4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25641" y="1990820"/>
            <a:ext cx="6002973" cy="428196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B01D-5024-7F4A-9A68-FEF7DE01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4F356-C7FF-C844-BC71-F1600ECF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A4DE-FD5F-A94C-8F7B-DF28503E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8E1A6-B669-9B44-B81C-7C2979294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084832"/>
            <a:ext cx="6772986" cy="4023360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Descobrir a forma do Universo</a:t>
            </a:r>
          </a:p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Buscar a topologia cósmica em mapas de anisotropias observados</a:t>
            </a:r>
          </a:p>
          <a:p>
            <a:pPr lvl="1" algn="just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BR" sz="2500" dirty="0"/>
              <a:t> Implementar ferramentas computacionais para auxiliar a análise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6D90-7643-5F46-8AC8-71B8BE4E9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708" y="4485502"/>
            <a:ext cx="4074458" cy="1803945"/>
          </a:xfrm>
        </p:spPr>
        <p:txBody>
          <a:bodyPr anchor="b">
            <a:normAutofit/>
          </a:bodyPr>
          <a:lstStyle/>
          <a:p>
            <a:pPr algn="just"/>
            <a:r>
              <a:rPr lang="en-US" sz="1900" i="1" dirty="0"/>
              <a:t>“A </a:t>
            </a:r>
            <a:r>
              <a:rPr lang="en-US" sz="1900" i="1" dirty="0" err="1"/>
              <a:t>minha</a:t>
            </a:r>
            <a:r>
              <a:rPr lang="en-US" sz="1900" i="1" dirty="0"/>
              <a:t> </a:t>
            </a:r>
            <a:r>
              <a:rPr lang="en-US" sz="1900" i="1" dirty="0" err="1"/>
              <a:t>suspeita</a:t>
            </a:r>
            <a:r>
              <a:rPr lang="en-US" sz="1900" i="1" dirty="0"/>
              <a:t> </a:t>
            </a:r>
            <a:r>
              <a:rPr lang="en-US" sz="1900" i="1" dirty="0" err="1"/>
              <a:t>é</a:t>
            </a:r>
            <a:r>
              <a:rPr lang="en-US" sz="1900" i="1" dirty="0"/>
              <a:t> que o </a:t>
            </a:r>
            <a:r>
              <a:rPr lang="en-US" sz="1900" i="1" dirty="0" err="1"/>
              <a:t>Universo</a:t>
            </a:r>
            <a:r>
              <a:rPr lang="en-US" sz="1900" i="1" dirty="0"/>
              <a:t> </a:t>
            </a:r>
            <a:r>
              <a:rPr lang="en-US" sz="1900" i="1" dirty="0" err="1"/>
              <a:t>não</a:t>
            </a:r>
            <a:r>
              <a:rPr lang="en-US" sz="1900" i="1" dirty="0"/>
              <a:t> </a:t>
            </a:r>
            <a:r>
              <a:rPr lang="en-US" sz="1900" i="1" dirty="0" err="1"/>
              <a:t>só</a:t>
            </a:r>
            <a:r>
              <a:rPr lang="en-US" sz="1900" i="1" dirty="0"/>
              <a:t> </a:t>
            </a:r>
            <a:r>
              <a:rPr lang="en-US" sz="1900" i="1" dirty="0" err="1"/>
              <a:t>é</a:t>
            </a:r>
            <a:r>
              <a:rPr lang="en-US" sz="1900" i="1" dirty="0"/>
              <a:t> </a:t>
            </a:r>
            <a:r>
              <a:rPr lang="en-US" sz="1900" i="1" dirty="0" err="1"/>
              <a:t>mais</a:t>
            </a:r>
            <a:r>
              <a:rPr lang="en-US" sz="1900" i="1" dirty="0"/>
              <a:t> </a:t>
            </a:r>
            <a:r>
              <a:rPr lang="en-US" sz="1900" i="1" dirty="0" err="1"/>
              <a:t>estranho</a:t>
            </a:r>
            <a:r>
              <a:rPr lang="en-US" sz="1900" i="1" dirty="0"/>
              <a:t> do que </a:t>
            </a:r>
            <a:r>
              <a:rPr lang="en-US" sz="1900" i="1" dirty="0" err="1"/>
              <a:t>supomos</a:t>
            </a:r>
            <a:r>
              <a:rPr lang="en-US" sz="1900" i="1" dirty="0"/>
              <a:t>, mas sim </a:t>
            </a:r>
            <a:r>
              <a:rPr lang="en-US" sz="1900" i="1" dirty="0" err="1"/>
              <a:t>mais</a:t>
            </a:r>
            <a:r>
              <a:rPr lang="en-US" sz="1900" i="1" dirty="0"/>
              <a:t> </a:t>
            </a:r>
            <a:r>
              <a:rPr lang="en-US" sz="1900" i="1" dirty="0" err="1"/>
              <a:t>estranho</a:t>
            </a:r>
            <a:r>
              <a:rPr lang="en-US" sz="1900" i="1" dirty="0"/>
              <a:t> do que </a:t>
            </a:r>
            <a:r>
              <a:rPr lang="en-US" sz="1900" i="1" dirty="0" err="1"/>
              <a:t>somos</a:t>
            </a:r>
            <a:r>
              <a:rPr lang="en-US" sz="1900" i="1" dirty="0"/>
              <a:t> </a:t>
            </a:r>
            <a:r>
              <a:rPr lang="en-US" sz="1900" i="1" dirty="0" err="1"/>
              <a:t>capazes</a:t>
            </a:r>
            <a:r>
              <a:rPr lang="en-US" sz="1900" i="1" dirty="0"/>
              <a:t> de </a:t>
            </a:r>
            <a:r>
              <a:rPr lang="en-US" sz="1900" i="1" dirty="0" err="1"/>
              <a:t>supor</a:t>
            </a:r>
            <a:r>
              <a:rPr lang="en-US" sz="1900" i="1" dirty="0"/>
              <a:t>. “</a:t>
            </a:r>
          </a:p>
          <a:p>
            <a:pPr algn="r"/>
            <a:r>
              <a:rPr lang="en-US" sz="1900" i="1" dirty="0"/>
              <a:t>J.B.S. Haldane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6354-ED1C-4945-ACD2-0B2BEBE2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10ª Semana de Integração Acadêmica da UFRJ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5998-02E2-C846-ACDA-D267275C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2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{7BF92E27-1D71-3A4D-BF49-24DB1578A185}tf10001061</Template>
  <TotalTime>4503</TotalTime>
  <Words>493</Words>
  <Application>Microsoft Macintosh PowerPoint</Application>
  <PresentationFormat>Widescreen</PresentationFormat>
  <Paragraphs>92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Next</vt:lpstr>
      <vt:lpstr>Avenir Next Condensed</vt:lpstr>
      <vt:lpstr>Calibri</vt:lpstr>
      <vt:lpstr>Cambria Math</vt:lpstr>
      <vt:lpstr>Tw Cen MT</vt:lpstr>
      <vt:lpstr>Tw Cen MT Condensed</vt:lpstr>
      <vt:lpstr>Wingdings 3</vt:lpstr>
      <vt:lpstr>Integral</vt:lpstr>
      <vt:lpstr>NOVAS ABORDAGENS NA DETERMINAÇÃO DA TOPOLOGIA CÓSMICA A PARTIR DA RADIAÇÃO CÓSMICA DE FUNDO </vt:lpstr>
      <vt:lpstr>NOVAS ABORDAGENS NA DETERMINAÇÃO DA TOPOLOGIA CÓSMICA A PARTIR DA RADIAÇÃO CÓSMICA DE FUNDO </vt:lpstr>
      <vt:lpstr>Radiação cósmica de fundo e anisotropias</vt:lpstr>
      <vt:lpstr>PowerPoint Presentation</vt:lpstr>
      <vt:lpstr>A busca pela Topologia cósmica</vt:lpstr>
      <vt:lpstr>Satélite planck</vt:lpstr>
      <vt:lpstr>Um pouco de história</vt:lpstr>
      <vt:lpstr>Planck legacy archive</vt:lpstr>
      <vt:lpstr>objetivo</vt:lpstr>
      <vt:lpstr>Metodologia</vt:lpstr>
      <vt:lpstr>topologias</vt:lpstr>
      <vt:lpstr>O código</vt:lpstr>
      <vt:lpstr>Resultados preliminares</vt:lpstr>
      <vt:lpstr>Próximos passos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NOVAS ABORDAGENS NA DETERMINAÇÃO DA TOPOLOGIA CÓSMICA SEM IMAGENS MÚLTIPLAS DETECTÁVEIS A PARTIR DA RADIAÇÃO CÓSMICA DE FUNDO </dc:title>
  <dc:creator>Valentina Nakayama</dc:creator>
  <cp:lastModifiedBy>Valentina Nakayama</cp:lastModifiedBy>
  <cp:revision>55</cp:revision>
  <cp:lastPrinted>2019-07-02T01:14:45Z</cp:lastPrinted>
  <dcterms:created xsi:type="dcterms:W3CDTF">2019-07-01T01:42:02Z</dcterms:created>
  <dcterms:modified xsi:type="dcterms:W3CDTF">2019-10-02T13:59:15Z</dcterms:modified>
</cp:coreProperties>
</file>